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  <p:sldId id="259" r:id="rId6"/>
    <p:sldId id="278" r:id="rId7"/>
    <p:sldId id="280" r:id="rId8"/>
    <p:sldId id="277" r:id="rId9"/>
    <p:sldId id="274" r:id="rId10"/>
    <p:sldId id="279" r:id="rId11"/>
    <p:sldId id="282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F8681-85F4-48F9-81F8-BD9CC65E0ABC}" v="1658" dt="2023-06-05T19:14:21.387"/>
    <p1510:client id="{EA735FA8-26AC-495D-A2E7-3369F25BEB72}" v="952" dt="2023-06-06T18:29:40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8"/>
    <p:restoredTop sz="50000"/>
  </p:normalViewPr>
  <p:slideViewPr>
    <p:cSldViewPr snapToGrid="0" snapToObjects="1">
      <p:cViewPr varScale="1">
        <p:scale>
          <a:sx n="79" d="100"/>
          <a:sy n="79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07/06/2023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fieldweather.com/blog/2019/6/19/1030-am-now-entering-a-deep-solar-minimum-and-the-latest-forecast-for-solar-cycle-25-suggests-it-may-be-the-weakest-cycle-in-200-year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259C1B5-0367-C67C-544C-1C85AD20D9A8}"/>
              </a:ext>
            </a:extLst>
          </p:cNvPr>
          <p:cNvSpPr txBox="1">
            <a:spLocks/>
          </p:cNvSpPr>
          <p:nvPr/>
        </p:nvSpPr>
        <p:spPr>
          <a:xfrm>
            <a:off x="1345431" y="3539931"/>
            <a:ext cx="9144000" cy="1443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i="1" dirty="0"/>
              <a:t>Brayan Santiago Amorocho Lizcano</a:t>
            </a:r>
          </a:p>
          <a:p>
            <a:r>
              <a:rPr lang="es-ES_tradnl" sz="2200" i="1" dirty="0"/>
              <a:t>María Sofía Cárdenas Canchón</a:t>
            </a:r>
          </a:p>
          <a:p>
            <a:r>
              <a:rPr lang="es-ES_tradnl" sz="2200" i="1" dirty="0" err="1"/>
              <a:t>Jhonatan</a:t>
            </a:r>
            <a:r>
              <a:rPr lang="es-ES_tradnl" sz="2200" i="1" dirty="0"/>
              <a:t> S. Blanco Melo</a:t>
            </a:r>
            <a:endParaRPr lang="es-ES_tradnl" sz="2000" i="1" dirty="0"/>
          </a:p>
          <a:p>
            <a:r>
              <a:rPr lang="es-ES_tradnl" sz="2000" i="1" dirty="0"/>
              <a:t>06/06/2023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99BD82C-3851-D41A-29F2-BF91E307B30E}"/>
              </a:ext>
            </a:extLst>
          </p:cNvPr>
          <p:cNvSpPr txBox="1">
            <a:spLocks/>
          </p:cNvSpPr>
          <p:nvPr/>
        </p:nvSpPr>
        <p:spPr>
          <a:xfrm>
            <a:off x="525625" y="1735495"/>
            <a:ext cx="9144000" cy="133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Primer avance: </a:t>
            </a:r>
          </a:p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8760E3-3ED7-0A3E-C057-DE20D939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9C232337-C131-31B9-FE2A-49E43AFB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Ciclo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864778" y="1481468"/>
            <a:ext cx="61190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Tiene una duración de aprox. 11 años.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Es el ciclo por el que pasa el campo magnético (se invierten los polos).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Hay variaciones en la actividad solar en la superficie (medida en función del número de manchas solares).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Ciclo 25 [2020]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127564"/>
                  </p:ext>
                </p:extLst>
              </p:nvPr>
            </p:nvGraphicFramePr>
            <p:xfrm>
              <a:off x="7278761" y="1929441"/>
              <a:ext cx="2999115" cy="2999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115" cy="29991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2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761" y="1929441"/>
                <a:ext cx="2999115" cy="2999115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Phases of solar cycles 21 − 24 denoted by color. Monthly and 13-month... |  Download Scientific Diagram">
            <a:extLst>
              <a:ext uri="{FF2B5EF4-FFF2-40B4-BE49-F238E27FC236}">
                <a16:creationId xmlns:a16="http://schemas.microsoft.com/office/drawing/2014/main" id="{EFD7DEE7-4FDC-98DF-F4C1-E42093B91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4135" r="5533" b="6126"/>
          <a:stretch/>
        </p:blipFill>
        <p:spPr bwMode="auto">
          <a:xfrm>
            <a:off x="1914123" y="3728237"/>
            <a:ext cx="4610331" cy="2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15743"/>
            <a:ext cx="679711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Se refiere a una intensa caída en las cuentas de rayos cósmicos galácticos registrados por los observatorios en Tierra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Este fenómeno se produce porque los rayos cósmicos son desviados por las líneas de campo magnético asociadas a la tormenta solar. </a:t>
            </a:r>
            <a:endParaRPr lang="es-CO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898189"/>
                  </p:ext>
                </p:extLst>
              </p:nvPr>
            </p:nvGraphicFramePr>
            <p:xfrm>
              <a:off x="6859376" y="1741926"/>
              <a:ext cx="3837885" cy="38378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7885" cy="38378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464457" ay="3658970" az="-4194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10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9376" y="1741926"/>
                <a:ext cx="3837885" cy="383788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Sol, Erupción Solar, Espacio">
            <a:extLst>
              <a:ext uri="{FF2B5EF4-FFF2-40B4-BE49-F238E27FC236}">
                <a16:creationId xmlns:a16="http://schemas.microsoft.com/office/drawing/2014/main" id="{51BE4A6C-B559-F53C-C501-B61AA0A6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63" y="1539786"/>
            <a:ext cx="4443510" cy="4242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6FC4E2-4018-7940-6426-F14C2EE38516}"/>
              </a:ext>
            </a:extLst>
          </p:cNvPr>
          <p:cNvSpPr txBox="1"/>
          <p:nvPr/>
        </p:nvSpPr>
        <p:spPr>
          <a:xfrm>
            <a:off x="1036842" y="4926842"/>
            <a:ext cx="6251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333333"/>
                </a:solidFill>
                <a:latin typeface="monre"/>
              </a:rPr>
              <a:t>Los rayos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monre"/>
              </a:rPr>
              <a:t>menos energéticos no llegan a la Tierra, provocando una rápida caída en el flujo detectado por los observatorios.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17793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01" y="1460449"/>
            <a:ext cx="5501998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Observatorio Pierre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Auger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En el presente estudio se trabajará con un set de datos abiertos que consta de más de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en-US" sz="2000" b="0" i="0" baseline="30000" dirty="0">
                <a:solidFill>
                  <a:srgbClr val="212529"/>
                </a:solidFill>
                <a:effectLst/>
                <a:latin typeface="-apple-system"/>
              </a:rPr>
              <a:t>15</a:t>
            </a:r>
            <a:r>
              <a:rPr lang="es-CO" sz="2000" dirty="0"/>
              <a:t> eventos detectados entre 2005 y 2020.</a:t>
            </a:r>
          </a:p>
          <a:p>
            <a:endParaRPr lang="es-CO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 dirty="0"/>
              <a:t>Dicho set de datos corresponde a un conteo de partículas que golpean algún detector Cherenkov de agua.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05AE4-B15A-A4BA-8E0B-E79A31CC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1" y="4843071"/>
            <a:ext cx="7367989" cy="1574247"/>
          </a:xfrm>
          <a:prstGeom prst="rect">
            <a:avLst/>
          </a:prstGeom>
        </p:spPr>
      </p:pic>
      <p:pic>
        <p:nvPicPr>
          <p:cNvPr id="3074" name="Picture 2" descr="Ubicación del Observatorio - Observatorio Pierre Auger">
            <a:extLst>
              <a:ext uri="{FF2B5EF4-FFF2-40B4-BE49-F238E27FC236}">
                <a16:creationId xmlns:a16="http://schemas.microsoft.com/office/drawing/2014/main" id="{F654E05B-B54D-9B14-CE97-47FD62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58" y="1224256"/>
            <a:ext cx="5587788" cy="3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Datos y Análisis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totales del 2006 al 2020.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por hora del día.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Relación datos por año.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Datos distinguidos por estaciones.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2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175AD7-AD6F-5256-9890-946CD99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51" y="1634846"/>
            <a:ext cx="4146933" cy="3838484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368E967-E0FC-B2CE-E256-83DBBCC0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684" y="1608763"/>
            <a:ext cx="4421175" cy="36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DC3070C-2B0C-F4B9-AD72-88F4BFD81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3" y="365125"/>
            <a:ext cx="5514975" cy="4314825"/>
          </a:xfr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BE5EED5-4916-280F-697B-7B3E65DB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31" y="728307"/>
            <a:ext cx="6204176" cy="3502499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72885BC6-6F02-5431-4CAB-9765339B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14" y="1842449"/>
            <a:ext cx="5681233" cy="44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 dirty="0">
                <a:latin typeface="Aharoni" panose="02010803020104030203" pitchFamily="2" charset="-79"/>
                <a:cs typeface="Aharoni" panose="02010803020104030203" pitchFamily="2" charset="-79"/>
              </a:rPr>
              <a:t>Más adelante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 dirty="0">
                <a:solidFill>
                  <a:schemeClr val="accent6">
                    <a:lumMod val="50000"/>
                  </a:schemeClr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Analizar una posible relación entre el decrecimiento </a:t>
            </a:r>
            <a:r>
              <a:rPr lang="es-ES" sz="2000" dirty="0" err="1"/>
              <a:t>Forbush</a:t>
            </a:r>
            <a:r>
              <a:rPr lang="es-ES" sz="2000" dirty="0"/>
              <a:t> y las manchas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Realizar un estudio cuantitativo para justificar las relaciones asociadas al fenómeno.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Consultar la bibliografía acerca de la recuperación tras el decaimiento y relacionar parámetros que influyan.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4</a:t>
            </a:r>
          </a:p>
        </p:txBody>
      </p:sp>
      <p:pic>
        <p:nvPicPr>
          <p:cNvPr id="3" name="Imagen 2" descr="Histograma&#10;&#10;Descripción generada automáticamente">
            <a:extLst>
              <a:ext uri="{FF2B5EF4-FFF2-40B4-BE49-F238E27FC236}">
                <a16:creationId xmlns:a16="http://schemas.microsoft.com/office/drawing/2014/main" id="{0C3E1E7F-3B01-71A0-1372-DBF96C60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93" y="1542946"/>
            <a:ext cx="5291495" cy="33733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8C80B6-6DF4-10DE-D70D-7F3C9BF305B3}"/>
              </a:ext>
            </a:extLst>
          </p:cNvPr>
          <p:cNvSpPr txBox="1"/>
          <p:nvPr/>
        </p:nvSpPr>
        <p:spPr>
          <a:xfrm>
            <a:off x="5495672" y="4906173"/>
            <a:ext cx="56809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hlinkClick r:id="rId3"/>
              </a:rPr>
              <a:t>| *Now entering a deep solar minimum and the latest forecast for solar cycle 25 suggests it may be the weakest cycle in 200 years* — </a:t>
            </a:r>
            <a:r>
              <a:rPr lang="en-US" sz="2000" dirty="0" err="1">
                <a:hlinkClick r:id="rId3"/>
              </a:rPr>
              <a:t>Arcfield</a:t>
            </a:r>
            <a:r>
              <a:rPr lang="en-US" sz="2000" dirty="0">
                <a:hlinkClick r:id="rId3"/>
              </a:rPr>
              <a:t> Weather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60657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F28AEEA41A844ADF1FE9C54F3FC45" ma:contentTypeVersion="12" ma:contentTypeDescription="Create a new document." ma:contentTypeScope="" ma:versionID="1604a89dddd13660c7ed1e5039616345">
  <xsd:schema xmlns:xsd="http://www.w3.org/2001/XMLSchema" xmlns:xs="http://www.w3.org/2001/XMLSchema" xmlns:p="http://schemas.microsoft.com/office/2006/metadata/properties" xmlns:ns3="68cecb98-df3c-412e-a4f8-33a98231bcb9" xmlns:ns4="59affb26-0026-41f7-a325-d6ae51833564" targetNamespace="http://schemas.microsoft.com/office/2006/metadata/properties" ma:root="true" ma:fieldsID="c9075cf937636bfc68c23b652c5c8fe3" ns3:_="" ns4:_="">
    <xsd:import namespace="68cecb98-df3c-412e-a4f8-33a98231bcb9"/>
    <xsd:import namespace="59affb26-0026-41f7-a325-d6ae518335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cb98-df3c-412e-a4f8-33a98231bc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fb26-0026-41f7-a325-d6ae51833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affb26-0026-41f7-a325-d6ae51833564" xsi:nil="true"/>
  </documentManagement>
</p:properties>
</file>

<file path=customXml/itemProps1.xml><?xml version="1.0" encoding="utf-8"?>
<ds:datastoreItem xmlns:ds="http://schemas.openxmlformats.org/officeDocument/2006/customXml" ds:itemID="{311CBF9A-0095-497F-9A6A-BC141B1FD415}">
  <ds:schemaRefs>
    <ds:schemaRef ds:uri="59affb26-0026-41f7-a325-d6ae51833564"/>
    <ds:schemaRef ds:uri="68cecb98-df3c-412e-a4f8-33a98231b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E7EAE4-EA0C-47DC-91E1-672DC3C0F5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C962C8-D8B3-4A3A-8273-2CC89401490B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8cecb98-df3c-412e-a4f8-33a98231bcb9"/>
    <ds:schemaRef ds:uri="http://schemas.microsoft.com/office/2006/documentManagement/types"/>
    <ds:schemaRef ds:uri="59affb26-0026-41f7-a325-d6ae51833564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2564</TotalTime>
  <Words>318</Words>
  <Application>Microsoft Office PowerPoint</Application>
  <PresentationFormat>Grand écran</PresentationFormat>
  <Paragraphs>53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Aharoni</vt:lpstr>
      <vt:lpstr>-apple-system</vt:lpstr>
      <vt:lpstr>Arial</vt:lpstr>
      <vt:lpstr>Calibri</vt:lpstr>
      <vt:lpstr>Calibri Light</vt:lpstr>
      <vt:lpstr>monre</vt:lpstr>
      <vt:lpstr>Wingdings</vt:lpstr>
      <vt:lpstr>Tema de Office</vt:lpstr>
      <vt:lpstr>Présentation PowerPoint</vt:lpstr>
      <vt:lpstr>Ciclo Solar</vt:lpstr>
      <vt:lpstr>Decrecimiento Forbush</vt:lpstr>
      <vt:lpstr>Observatorio Pierre Auger</vt:lpstr>
      <vt:lpstr>Datos y Análisis </vt:lpstr>
      <vt:lpstr>Présentation PowerPoint</vt:lpstr>
      <vt:lpstr>Más adelante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BRAYAN AMOROCHO</cp:lastModifiedBy>
  <cp:revision>20</cp:revision>
  <dcterms:created xsi:type="dcterms:W3CDTF">2019-03-06T15:22:16Z</dcterms:created>
  <dcterms:modified xsi:type="dcterms:W3CDTF">2023-06-07T14:36:32Z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0x0101005D7F28AEEA41A844ADF1FE9C54F3FC45</vt:lpwstr>
  </property>
</Properties>
</file>